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smtClean="0"/>
              <a:t>Klicka här för att ändra format</a:t>
            </a:r>
            <a:endParaRPr lang="sv-SE"/>
          </a:p>
        </p:txBody>
      </p:sp>
      <p:sp>
        <p:nvSpPr>
          <p:cNvPr id="3" name="Underrubri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smtClean="0"/>
              <a:t>Klicka här för att ändra format på underrubrik i bakgrunden</a:t>
            </a:r>
            <a:endParaRPr lang="sv-SE"/>
          </a:p>
        </p:txBody>
      </p:sp>
      <p:sp>
        <p:nvSpPr>
          <p:cNvPr id="4" name="Platshållare för datum 3"/>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datum 4"/>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Platshållare för datum 6"/>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8" name="Platshållare för sidfot 7"/>
          <p:cNvSpPr>
            <a:spLocks noGrp="1"/>
          </p:cNvSpPr>
          <p:nvPr>
            <p:ph type="ftr" sz="quarter" idx="11"/>
          </p:nvPr>
        </p:nvSpPr>
        <p:spPr/>
        <p:txBody>
          <a:bodyPr/>
          <a:lstStyle/>
          <a:p>
            <a:endParaRPr lang="sv-SE"/>
          </a:p>
        </p:txBody>
      </p:sp>
      <p:sp>
        <p:nvSpPr>
          <p:cNvPr id="9" name="Platshållare för bildnummer 8"/>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datum 2"/>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4" name="Platshållare för sidfot 3"/>
          <p:cNvSpPr>
            <a:spLocks noGrp="1"/>
          </p:cNvSpPr>
          <p:nvPr>
            <p:ph type="ftr" sz="quarter" idx="11"/>
          </p:nvPr>
        </p:nvSpPr>
        <p:spPr/>
        <p:txBody>
          <a:bodyPr/>
          <a:lstStyle/>
          <a:p>
            <a:endParaRPr lang="sv-SE"/>
          </a:p>
        </p:txBody>
      </p:sp>
      <p:sp>
        <p:nvSpPr>
          <p:cNvPr id="5" name="Platshållare för bildnummer 4"/>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3" name="Platshållare för sidfot 2"/>
          <p:cNvSpPr>
            <a:spLocks noGrp="1"/>
          </p:cNvSpPr>
          <p:nvPr>
            <p:ph type="ftr" sz="quarter" idx="11"/>
          </p:nvPr>
        </p:nvSpPr>
        <p:spPr/>
        <p:txBody>
          <a:bodyPr/>
          <a:lstStyle/>
          <a:p>
            <a:endParaRPr lang="sv-SE"/>
          </a:p>
        </p:txBody>
      </p:sp>
      <p:sp>
        <p:nvSpPr>
          <p:cNvPr id="4" name="Platshållare för bildnummer 3"/>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6" name="Platshållare för sidfot 5"/>
          <p:cNvSpPr>
            <a:spLocks noGrp="1"/>
          </p:cNvSpPr>
          <p:nvPr>
            <p:ph type="ftr" sz="quarter" idx="11"/>
          </p:nvPr>
        </p:nvSpPr>
        <p:spPr/>
        <p:txBody>
          <a:bodyPr/>
          <a:lstStyle/>
          <a:p>
            <a:endParaRPr lang="sv-SE"/>
          </a:p>
        </p:txBody>
      </p:sp>
      <p:sp>
        <p:nvSpPr>
          <p:cNvPr id="7" name="Platshållare för bildnummer 6"/>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EC273594-6DA8-4AB9-85B3-58BB064389F7}" type="slidenum">
              <a:rPr lang="sv-SE" smtClean="0"/>
              <a:pPr/>
              <a:t>‹#›</a:t>
            </a:fld>
            <a:endParaRPr lang="sv-S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v-SE" smtClean="0"/>
              <a:t>Klicka här för att ändra format</a:t>
            </a:r>
            <a:endParaRPr lang="sv-SE"/>
          </a:p>
        </p:txBody>
      </p:sp>
      <p:sp>
        <p:nvSpPr>
          <p:cNvPr id="3" name="Platshållare för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80296A-353C-4CFB-AE38-4D60D2426D22}" type="datetimeFigureOut">
              <a:rPr lang="sv-SE" smtClean="0"/>
              <a:pPr/>
              <a:t>2011-03-21</a:t>
            </a:fld>
            <a:endParaRPr lang="sv-SE"/>
          </a:p>
        </p:txBody>
      </p:sp>
      <p:sp>
        <p:nvSpPr>
          <p:cNvPr id="5" name="Platshållare för sidfo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v-SE"/>
          </a:p>
        </p:txBody>
      </p:sp>
      <p:sp>
        <p:nvSpPr>
          <p:cNvPr id="6" name="Platshållare för bild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273594-6DA8-4AB9-85B3-58BB064389F7}" type="slidenum">
              <a:rPr lang="sv-SE" smtClean="0"/>
              <a:pPr/>
              <a:t>‹#›</a:t>
            </a:fld>
            <a:endParaRPr lang="sv-S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p:cNvSpPr/>
          <p:nvPr/>
        </p:nvSpPr>
        <p:spPr>
          <a:xfrm>
            <a:off x="0" y="764704"/>
            <a:ext cx="3275856" cy="1754326"/>
          </a:xfrm>
          <a:prstGeom prst="rect">
            <a:avLst/>
          </a:prstGeom>
          <a:ln>
            <a:solidFill>
              <a:schemeClr val="tx1"/>
            </a:solidFill>
          </a:ln>
        </p:spPr>
        <p:txBody>
          <a:bodyPr wrap="square">
            <a:spAutoFit/>
          </a:bodyPr>
          <a:lstStyle/>
          <a:p>
            <a:pPr algn="just"/>
            <a:r>
              <a:rPr lang="sv-SE" sz="1200" b="1" dirty="0" smtClean="0"/>
              <a:t>1. Bestäm vem som börjar</a:t>
            </a:r>
            <a:endParaRPr lang="sv-SE" sz="1200" b="1" dirty="0" smtClean="0"/>
          </a:p>
          <a:p>
            <a:pPr algn="just"/>
            <a:r>
              <a:rPr lang="sv-SE" sz="1200" dirty="0" smtClean="0"/>
              <a:t>Slå </a:t>
            </a:r>
            <a:r>
              <a:rPr lang="sv-SE" sz="1200" dirty="0" smtClean="0"/>
              <a:t>varsin tärning. Vinnaren väljer vem som skall börja. Spelaren som börjar väljer sida och placerar ut ett objektiv i sin deployment zone minst 6” från någon bordskant, 12” från något annat objektiv och får inte vara inom 9” från sin egna långsida. Motspelaren placerar ut ett objektiv i sin deployment zone med samma regler.</a:t>
            </a:r>
            <a:endParaRPr lang="sv-SE" sz="1200" dirty="0"/>
          </a:p>
        </p:txBody>
      </p:sp>
      <p:sp>
        <p:nvSpPr>
          <p:cNvPr id="5" name="Rektangel 4"/>
          <p:cNvSpPr/>
          <p:nvPr/>
        </p:nvSpPr>
        <p:spPr>
          <a:xfrm>
            <a:off x="5580112" y="260648"/>
            <a:ext cx="3168352" cy="1938992"/>
          </a:xfrm>
          <a:prstGeom prst="rect">
            <a:avLst/>
          </a:prstGeom>
          <a:ln>
            <a:solidFill>
              <a:schemeClr val="tx1"/>
            </a:solidFill>
          </a:ln>
        </p:spPr>
        <p:txBody>
          <a:bodyPr wrap="square">
            <a:spAutoFit/>
          </a:bodyPr>
          <a:lstStyle/>
          <a:p>
            <a:pPr algn="just"/>
            <a:r>
              <a:rPr lang="sv-SE" sz="1200" b="1" dirty="0" smtClean="0"/>
              <a:t>2.</a:t>
            </a:r>
            <a:r>
              <a:rPr lang="sv-SE" sz="1200" dirty="0" smtClean="0"/>
              <a:t> </a:t>
            </a:r>
            <a:r>
              <a:rPr lang="sv-SE" sz="1200" b="1" dirty="0" smtClean="0"/>
              <a:t>Placera ut objektiv</a:t>
            </a:r>
          </a:p>
          <a:p>
            <a:pPr algn="just"/>
            <a:r>
              <a:rPr lang="sv-SE" sz="1200" dirty="0" smtClean="0"/>
              <a:t>Första </a:t>
            </a:r>
            <a:r>
              <a:rPr lang="sv-SE" sz="1200" dirty="0" smtClean="0"/>
              <a:t>spelaren placerar ut ett objektiv på motståndarens halva utav bordet (vid </a:t>
            </a:r>
            <a:r>
              <a:rPr lang="sv-SE" sz="1200" dirty="0" err="1" smtClean="0"/>
              <a:t>quarters</a:t>
            </a:r>
            <a:r>
              <a:rPr lang="sv-SE" sz="1200" dirty="0" smtClean="0"/>
              <a:t> så delas bordet på diagonalen för att avgöra spelarnas halvor). Objektivet får inte placeras inom 6” från någon kant, 12” från något annat objektiv och inte inom 6” från sin egna deployment zone. Motspelaren placerar ut ett objektiv på motståndarens sida med samma regler.</a:t>
            </a:r>
            <a:endParaRPr lang="sv-SE" sz="1200" dirty="0"/>
          </a:p>
        </p:txBody>
      </p:sp>
      <p:sp>
        <p:nvSpPr>
          <p:cNvPr id="6" name="Rektangel 5"/>
          <p:cNvSpPr/>
          <p:nvPr/>
        </p:nvSpPr>
        <p:spPr>
          <a:xfrm>
            <a:off x="2051720" y="2924944"/>
            <a:ext cx="2088232" cy="1200329"/>
          </a:xfrm>
          <a:prstGeom prst="rect">
            <a:avLst/>
          </a:prstGeom>
          <a:ln>
            <a:solidFill>
              <a:schemeClr val="tx1"/>
            </a:solidFill>
          </a:ln>
        </p:spPr>
        <p:txBody>
          <a:bodyPr wrap="square">
            <a:spAutoFit/>
          </a:bodyPr>
          <a:lstStyle/>
          <a:p>
            <a:pPr algn="just"/>
            <a:r>
              <a:rPr lang="sv-SE" sz="1200" b="1" dirty="0" smtClean="0"/>
              <a:t>3</a:t>
            </a:r>
            <a:r>
              <a:rPr lang="sv-SE" sz="1200" b="1" dirty="0" smtClean="0"/>
              <a:t>. Välj icke önskvärda </a:t>
            </a:r>
            <a:r>
              <a:rPr lang="sv-SE" sz="1200" b="1" dirty="0" err="1" smtClean="0"/>
              <a:t>primary</a:t>
            </a:r>
            <a:endParaRPr lang="sv-SE" sz="1200" b="1" dirty="0" smtClean="0"/>
          </a:p>
          <a:p>
            <a:pPr algn="just"/>
            <a:r>
              <a:rPr lang="sv-SE" sz="1200" dirty="0" smtClean="0"/>
              <a:t>Första </a:t>
            </a:r>
            <a:r>
              <a:rPr lang="sv-SE" sz="1200" dirty="0" smtClean="0"/>
              <a:t>spelaren designerar vilka två </a:t>
            </a:r>
            <a:r>
              <a:rPr lang="sv-SE" sz="1200" dirty="0" err="1" smtClean="0"/>
              <a:t>primary</a:t>
            </a:r>
            <a:r>
              <a:rPr lang="sv-SE" sz="1200" dirty="0" smtClean="0"/>
              <a:t> </a:t>
            </a:r>
            <a:r>
              <a:rPr lang="sv-SE" sz="1200" dirty="0" err="1" smtClean="0"/>
              <a:t>objectives</a:t>
            </a:r>
            <a:r>
              <a:rPr lang="sv-SE" sz="1200" dirty="0" smtClean="0"/>
              <a:t> som denne vill undvika. Sedan väljer motståndaren vilka två </a:t>
            </a:r>
            <a:r>
              <a:rPr lang="sv-SE" sz="1200" dirty="0" err="1" smtClean="0"/>
              <a:t>primary</a:t>
            </a:r>
            <a:r>
              <a:rPr lang="sv-SE" sz="1200" dirty="0" smtClean="0"/>
              <a:t> denne vill undvika. </a:t>
            </a:r>
          </a:p>
        </p:txBody>
      </p:sp>
      <p:sp>
        <p:nvSpPr>
          <p:cNvPr id="7" name="Rektangel 6"/>
          <p:cNvSpPr/>
          <p:nvPr/>
        </p:nvSpPr>
        <p:spPr>
          <a:xfrm>
            <a:off x="3095328" y="4797152"/>
            <a:ext cx="5472608" cy="1785104"/>
          </a:xfrm>
          <a:prstGeom prst="rect">
            <a:avLst/>
          </a:prstGeom>
          <a:ln>
            <a:solidFill>
              <a:schemeClr val="tx1"/>
            </a:solidFill>
          </a:ln>
        </p:spPr>
        <p:txBody>
          <a:bodyPr wrap="square">
            <a:spAutoFit/>
          </a:bodyPr>
          <a:lstStyle/>
          <a:p>
            <a:pPr marL="228600" indent="-228600" algn="just"/>
            <a:r>
              <a:rPr lang="sv-SE" sz="1400" b="1" dirty="0" err="1" smtClean="0"/>
              <a:t>Primary</a:t>
            </a:r>
            <a:r>
              <a:rPr lang="sv-SE" sz="1400" b="1" dirty="0" smtClean="0"/>
              <a:t> </a:t>
            </a:r>
            <a:r>
              <a:rPr lang="sv-SE" sz="1400" b="1" dirty="0" smtClean="0"/>
              <a:t>mission</a:t>
            </a:r>
          </a:p>
          <a:p>
            <a:pPr marL="228600" indent="-228600" algn="just">
              <a:buAutoNum type="arabicPeriod"/>
            </a:pPr>
            <a:r>
              <a:rPr lang="sv-SE" sz="1200" dirty="0" smtClean="0"/>
              <a:t>Håll de objektiv du har placerat.</a:t>
            </a:r>
            <a:endParaRPr lang="sv-SE" sz="1200" dirty="0"/>
          </a:p>
          <a:p>
            <a:pPr marL="228600" indent="-228600" algn="just"/>
            <a:r>
              <a:rPr lang="sv-SE" sz="1200" dirty="0" smtClean="0"/>
              <a:t>2. Håll vilka två objektiv som helst. Dina fordon, karaktärer och monster kan inte </a:t>
            </a:r>
            <a:r>
              <a:rPr lang="sv-SE" sz="1200" dirty="0" err="1" smtClean="0"/>
              <a:t>contesta</a:t>
            </a:r>
            <a:r>
              <a:rPr lang="sv-SE" sz="1200" dirty="0" smtClean="0"/>
              <a:t> motståndarens objektiv.</a:t>
            </a:r>
          </a:p>
          <a:p>
            <a:pPr marL="228600" indent="-228600" algn="just"/>
            <a:r>
              <a:rPr lang="sv-SE" sz="1200" dirty="0" smtClean="0"/>
              <a:t>3. Håll det objektivet som finns längst bak i din motståndarens deployment zone.</a:t>
            </a:r>
          </a:p>
          <a:p>
            <a:pPr marL="228600" indent="-228600" algn="just"/>
            <a:r>
              <a:rPr lang="sv-SE" sz="1200" dirty="0" smtClean="0"/>
              <a:t>4. Håll något av de neutrala objektiven.</a:t>
            </a:r>
          </a:p>
          <a:p>
            <a:pPr marL="228600" indent="-228600" algn="just"/>
            <a:r>
              <a:rPr lang="sv-SE" sz="1200" dirty="0" smtClean="0"/>
              <a:t>5. Ha fler </a:t>
            </a:r>
            <a:r>
              <a:rPr lang="sv-SE" sz="1200" dirty="0" err="1" smtClean="0"/>
              <a:t>scoring</a:t>
            </a:r>
            <a:r>
              <a:rPr lang="sv-SE" sz="1200" dirty="0" smtClean="0"/>
              <a:t> enheter inom 12” från det objektiv som är närmst mitten än vad motståndaren har enheter (vilka enheter som helst). </a:t>
            </a:r>
          </a:p>
          <a:p>
            <a:pPr marL="228600" indent="-228600" algn="just"/>
            <a:r>
              <a:rPr lang="sv-SE" sz="1200" dirty="0" smtClean="0"/>
              <a:t>6. Håll 2 </a:t>
            </a:r>
            <a:r>
              <a:rPr lang="sv-SE" sz="1200" dirty="0" err="1" smtClean="0"/>
              <a:t>quarters</a:t>
            </a:r>
            <a:r>
              <a:rPr lang="sv-SE" sz="1200" dirty="0" smtClean="0"/>
              <a:t>.</a:t>
            </a:r>
            <a:endParaRPr lang="sv-SE" sz="1200" dirty="0"/>
          </a:p>
        </p:txBody>
      </p:sp>
      <p:sp>
        <p:nvSpPr>
          <p:cNvPr id="8" name="Rektangel 7"/>
          <p:cNvSpPr/>
          <p:nvPr/>
        </p:nvSpPr>
        <p:spPr>
          <a:xfrm>
            <a:off x="539552" y="4941168"/>
            <a:ext cx="2267744" cy="1754326"/>
          </a:xfrm>
          <a:prstGeom prst="rect">
            <a:avLst/>
          </a:prstGeom>
          <a:ln>
            <a:solidFill>
              <a:schemeClr val="tx1"/>
            </a:solidFill>
          </a:ln>
        </p:spPr>
        <p:txBody>
          <a:bodyPr wrap="square">
            <a:spAutoFit/>
          </a:bodyPr>
          <a:lstStyle/>
          <a:p>
            <a:pPr algn="just"/>
            <a:r>
              <a:rPr lang="sv-SE" sz="1200" b="1" dirty="0" smtClean="0"/>
              <a:t>4.</a:t>
            </a:r>
            <a:r>
              <a:rPr lang="sv-SE" sz="1200" b="1" dirty="0"/>
              <a:t> </a:t>
            </a:r>
            <a:r>
              <a:rPr lang="sv-SE" sz="1200" b="1" dirty="0" smtClean="0"/>
              <a:t>Slå fram </a:t>
            </a:r>
            <a:r>
              <a:rPr lang="sv-SE" sz="1200" b="1" dirty="0" err="1" smtClean="0"/>
              <a:t>Primary</a:t>
            </a:r>
            <a:r>
              <a:rPr lang="sv-SE" sz="1200" b="1" dirty="0" smtClean="0"/>
              <a:t> mission</a:t>
            </a:r>
          </a:p>
          <a:p>
            <a:pPr algn="just"/>
            <a:r>
              <a:rPr lang="sv-SE" sz="1200" dirty="0" smtClean="0"/>
              <a:t>Första </a:t>
            </a:r>
            <a:r>
              <a:rPr lang="sv-SE" sz="1200" dirty="0" smtClean="0"/>
              <a:t>spelaren slår fram sitt </a:t>
            </a:r>
            <a:r>
              <a:rPr lang="sv-SE" sz="1200" dirty="0" err="1" smtClean="0"/>
              <a:t>primary</a:t>
            </a:r>
            <a:r>
              <a:rPr lang="sv-SE" sz="1200" dirty="0" smtClean="0"/>
              <a:t> </a:t>
            </a:r>
            <a:r>
              <a:rPr lang="sv-SE" sz="1200" dirty="0" err="1" smtClean="0"/>
              <a:t>objective</a:t>
            </a:r>
            <a:r>
              <a:rPr lang="sv-SE" sz="1200" dirty="0" smtClean="0"/>
              <a:t>. </a:t>
            </a:r>
            <a:r>
              <a:rPr lang="sv-SE" sz="1200" dirty="0" smtClean="0"/>
              <a:t>Sedan slår andre spelaren fram sitt </a:t>
            </a:r>
            <a:r>
              <a:rPr lang="sv-SE" sz="1200" dirty="0" err="1" smtClean="0"/>
              <a:t>primary</a:t>
            </a:r>
            <a:r>
              <a:rPr lang="sv-SE" sz="1200" dirty="0" smtClean="0"/>
              <a:t> objektive.  Den spelare som slår fram ett </a:t>
            </a:r>
            <a:r>
              <a:rPr lang="sv-SE" sz="1200" dirty="0" err="1" smtClean="0"/>
              <a:t>primary</a:t>
            </a:r>
            <a:r>
              <a:rPr lang="sv-SE" sz="1200" dirty="0" smtClean="0"/>
              <a:t> </a:t>
            </a:r>
            <a:r>
              <a:rPr lang="sv-SE" sz="1200" dirty="0" err="1" smtClean="0"/>
              <a:t>objective</a:t>
            </a:r>
            <a:r>
              <a:rPr lang="sv-SE" sz="1200" dirty="0" smtClean="0"/>
              <a:t> som denne har valt att vilja undvika får i kompensation välja sitt </a:t>
            </a:r>
            <a:r>
              <a:rPr lang="sv-SE" sz="1200" dirty="0" err="1" smtClean="0"/>
              <a:t>secondary</a:t>
            </a:r>
            <a:r>
              <a:rPr lang="sv-SE" sz="1200" dirty="0" smtClean="0"/>
              <a:t> objektive.</a:t>
            </a:r>
            <a:endParaRPr lang="sv-SE" sz="1200" dirty="0"/>
          </a:p>
        </p:txBody>
      </p:sp>
      <p:sp>
        <p:nvSpPr>
          <p:cNvPr id="11" name="textruta 10"/>
          <p:cNvSpPr txBox="1"/>
          <p:nvPr/>
        </p:nvSpPr>
        <p:spPr>
          <a:xfrm>
            <a:off x="2411760" y="260648"/>
            <a:ext cx="2944717" cy="369332"/>
          </a:xfrm>
          <a:prstGeom prst="rect">
            <a:avLst/>
          </a:prstGeom>
          <a:noFill/>
          <a:ln>
            <a:solidFill>
              <a:schemeClr val="tx1"/>
            </a:solidFill>
          </a:ln>
        </p:spPr>
        <p:txBody>
          <a:bodyPr wrap="none" rtlCol="0">
            <a:spAutoFit/>
          </a:bodyPr>
          <a:lstStyle/>
          <a:p>
            <a:r>
              <a:rPr lang="sv-SE" dirty="0" smtClean="0"/>
              <a:t>Mission Rydturneringen 2011</a:t>
            </a:r>
            <a:endParaRPr lang="sv-SE" dirty="0"/>
          </a:p>
        </p:txBody>
      </p:sp>
      <p:cxnSp>
        <p:nvCxnSpPr>
          <p:cNvPr id="15" name="Vinklad  14"/>
          <p:cNvCxnSpPr>
            <a:stCxn id="4" idx="3"/>
          </p:cNvCxnSpPr>
          <p:nvPr/>
        </p:nvCxnSpPr>
        <p:spPr>
          <a:xfrm flipV="1">
            <a:off x="3275856" y="1052736"/>
            <a:ext cx="2232248" cy="589131"/>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Vinklad  22"/>
          <p:cNvCxnSpPr>
            <a:stCxn id="6" idx="2"/>
            <a:endCxn id="8" idx="0"/>
          </p:cNvCxnSpPr>
          <p:nvPr/>
        </p:nvCxnSpPr>
        <p:spPr>
          <a:xfrm rot="5400000">
            <a:off x="1976683" y="3822014"/>
            <a:ext cx="815895" cy="1422412"/>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Rak pil 30"/>
          <p:cNvCxnSpPr>
            <a:stCxn id="5" idx="1"/>
            <a:endCxn id="6" idx="0"/>
          </p:cNvCxnSpPr>
          <p:nvPr/>
        </p:nvCxnSpPr>
        <p:spPr>
          <a:xfrm rot="10800000" flipV="1">
            <a:off x="3095836" y="1230144"/>
            <a:ext cx="2484276" cy="1694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 name="Rektangel 32"/>
          <p:cNvSpPr/>
          <p:nvPr/>
        </p:nvSpPr>
        <p:spPr>
          <a:xfrm>
            <a:off x="4283968" y="2492896"/>
            <a:ext cx="4860032" cy="2088232"/>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sv-SE" sz="1200" dirty="0" smtClean="0">
              <a:solidFill>
                <a:schemeClr val="tx1"/>
              </a:solidFill>
            </a:endParaRPr>
          </a:p>
          <a:p>
            <a:pPr algn="just"/>
            <a:r>
              <a:rPr lang="sv-SE" sz="1400" b="1" dirty="0" err="1" smtClean="0">
                <a:solidFill>
                  <a:schemeClr val="tx1"/>
                </a:solidFill>
              </a:rPr>
              <a:t>Klarifiering</a:t>
            </a:r>
            <a:r>
              <a:rPr lang="sv-SE" sz="1400" b="1" dirty="0" smtClean="0">
                <a:solidFill>
                  <a:schemeClr val="tx1"/>
                </a:solidFill>
              </a:rPr>
              <a:t>: Att </a:t>
            </a:r>
            <a:r>
              <a:rPr lang="sv-SE" sz="1400" b="1" dirty="0" smtClean="0">
                <a:solidFill>
                  <a:schemeClr val="tx1"/>
                </a:solidFill>
              </a:rPr>
              <a:t>klara de primära uppdragen</a:t>
            </a:r>
          </a:p>
          <a:p>
            <a:pPr algn="just"/>
            <a:r>
              <a:rPr lang="sv-SE" sz="1200" dirty="0" smtClean="0">
                <a:solidFill>
                  <a:schemeClr val="tx1"/>
                </a:solidFill>
              </a:rPr>
              <a:t>Objektiv hålls enligt regelbokens regler. ”Egna objektiv” är de objektiv du har placerat och ”neutrala objektiv” är de objektiv som finns utanför någon spelares deployment zone (i Dawn of war så är neutrala objektiv de två objektiv som är närmst mittlinjen). </a:t>
            </a:r>
          </a:p>
          <a:p>
            <a:pPr algn="just"/>
            <a:endParaRPr lang="sv-SE" sz="1200" dirty="0" smtClean="0">
              <a:solidFill>
                <a:schemeClr val="tx1"/>
              </a:solidFill>
            </a:endParaRPr>
          </a:p>
          <a:p>
            <a:pPr algn="just"/>
            <a:r>
              <a:rPr lang="sv-SE" sz="1200" dirty="0" err="1" smtClean="0">
                <a:solidFill>
                  <a:schemeClr val="tx1"/>
                </a:solidFill>
              </a:rPr>
              <a:t>Quartes</a:t>
            </a:r>
            <a:r>
              <a:rPr lang="sv-SE" sz="1200" dirty="0" smtClean="0">
                <a:solidFill>
                  <a:schemeClr val="tx1"/>
                </a:solidFill>
              </a:rPr>
              <a:t> hålls genom att majoriteten av en </a:t>
            </a:r>
            <a:r>
              <a:rPr lang="sv-SE" sz="1200" dirty="0" err="1" smtClean="0">
                <a:solidFill>
                  <a:schemeClr val="tx1"/>
                </a:solidFill>
              </a:rPr>
              <a:t>scoring-enhet</a:t>
            </a:r>
            <a:r>
              <a:rPr lang="sv-SE" sz="1200" dirty="0" smtClean="0">
                <a:solidFill>
                  <a:schemeClr val="tx1"/>
                </a:solidFill>
              </a:rPr>
              <a:t> är i en quarter där motståndaren inte har någon majoritet av en enhet i samma quarter. </a:t>
            </a:r>
          </a:p>
          <a:p>
            <a:pPr algn="just"/>
            <a:endParaRPr lang="sv-SE" sz="1200" dirty="0" smtClean="0">
              <a:solidFill>
                <a:schemeClr val="tx1"/>
              </a:solidFill>
            </a:endParaRPr>
          </a:p>
          <a:p>
            <a:pPr algn="just"/>
            <a:r>
              <a:rPr lang="sv-SE" sz="1200" dirty="0" smtClean="0">
                <a:solidFill>
                  <a:schemeClr val="tx1"/>
                </a:solidFill>
              </a:rPr>
              <a:t>Vara inom 12” från ett objektiv innebär att en liten del av en enhet behöver vara inom 12″ från mitten av objektivet.</a:t>
            </a:r>
          </a:p>
          <a:p>
            <a:pPr algn="ctr"/>
            <a:endParaRPr lang="sv-SE" sz="1200" dirty="0">
              <a:solidFill>
                <a:schemeClr val="tx1"/>
              </a:solidFill>
            </a:endParaRPr>
          </a:p>
        </p:txBody>
      </p:sp>
      <p:cxnSp>
        <p:nvCxnSpPr>
          <p:cNvPr id="53" name="Vinklad  52"/>
          <p:cNvCxnSpPr>
            <a:stCxn id="8" idx="3"/>
            <a:endCxn id="7" idx="1"/>
          </p:cNvCxnSpPr>
          <p:nvPr/>
        </p:nvCxnSpPr>
        <p:spPr>
          <a:xfrm flipV="1">
            <a:off x="2807296" y="5689704"/>
            <a:ext cx="288032" cy="128627"/>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Vinklad  57"/>
          <p:cNvCxnSpPr>
            <a:stCxn id="7" idx="3"/>
          </p:cNvCxnSpPr>
          <p:nvPr/>
        </p:nvCxnSpPr>
        <p:spPr>
          <a:xfrm>
            <a:off x="8567936" y="5689704"/>
            <a:ext cx="576064" cy="43552"/>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 name="Rektangel 58"/>
          <p:cNvSpPr/>
          <p:nvPr/>
        </p:nvSpPr>
        <p:spPr>
          <a:xfrm>
            <a:off x="0" y="2852936"/>
            <a:ext cx="1872208" cy="830997"/>
          </a:xfrm>
          <a:prstGeom prst="rect">
            <a:avLst/>
          </a:prstGeom>
          <a:ln>
            <a:solidFill>
              <a:schemeClr val="tx1"/>
            </a:solidFill>
          </a:ln>
        </p:spPr>
        <p:txBody>
          <a:bodyPr wrap="square">
            <a:spAutoFit/>
          </a:bodyPr>
          <a:lstStyle/>
          <a:p>
            <a:pPr algn="just"/>
            <a:r>
              <a:rPr lang="en-US" sz="1200" b="1" dirty="0" smtClean="0"/>
              <a:t>Deployment zone:</a:t>
            </a:r>
            <a:endParaRPr lang="en-US" sz="1200" dirty="0"/>
          </a:p>
          <a:p>
            <a:pPr algn="just"/>
            <a:r>
              <a:rPr lang="en-US" sz="1200" dirty="0" smtClean="0"/>
              <a:t>Mission 1 &amp; 4: Long edges</a:t>
            </a:r>
            <a:br>
              <a:rPr lang="en-US" sz="1200" dirty="0" smtClean="0"/>
            </a:br>
            <a:r>
              <a:rPr lang="en-US" sz="1200" dirty="0" smtClean="0"/>
              <a:t>Mission 2 &amp; 5: Spearhead</a:t>
            </a:r>
            <a:br>
              <a:rPr lang="en-US" sz="1200" dirty="0" smtClean="0"/>
            </a:br>
            <a:r>
              <a:rPr lang="en-US" sz="1200" dirty="0" smtClean="0"/>
              <a:t>Mission 3: Dawn of war</a:t>
            </a:r>
            <a:endParaRPr lang="sv-SE"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p:cNvSpPr/>
          <p:nvPr/>
        </p:nvSpPr>
        <p:spPr>
          <a:xfrm>
            <a:off x="467544" y="260648"/>
            <a:ext cx="2304256" cy="1569660"/>
          </a:xfrm>
          <a:prstGeom prst="rect">
            <a:avLst/>
          </a:prstGeom>
          <a:ln>
            <a:solidFill>
              <a:schemeClr val="tx1"/>
            </a:solidFill>
          </a:ln>
        </p:spPr>
        <p:txBody>
          <a:bodyPr wrap="square">
            <a:spAutoFit/>
          </a:bodyPr>
          <a:lstStyle/>
          <a:p>
            <a:pPr algn="just"/>
            <a:r>
              <a:rPr lang="sv-SE" sz="1200" b="1" dirty="0" smtClean="0"/>
              <a:t>5.</a:t>
            </a:r>
            <a:r>
              <a:rPr lang="sv-SE" sz="1200" b="1" dirty="0"/>
              <a:t> </a:t>
            </a:r>
            <a:r>
              <a:rPr lang="sv-SE" sz="1200" b="1" dirty="0" smtClean="0"/>
              <a:t>Ta fram </a:t>
            </a:r>
            <a:r>
              <a:rPr lang="sv-SE" sz="1200" b="1" dirty="0" err="1" smtClean="0"/>
              <a:t>secondary</a:t>
            </a:r>
            <a:r>
              <a:rPr lang="sv-SE" sz="1200" b="1" dirty="0" smtClean="0"/>
              <a:t> </a:t>
            </a:r>
            <a:r>
              <a:rPr lang="sv-SE" sz="1200" b="1" dirty="0" err="1" smtClean="0"/>
              <a:t>objective</a:t>
            </a:r>
            <a:endParaRPr lang="sv-SE" sz="1200" b="1" dirty="0" smtClean="0"/>
          </a:p>
          <a:p>
            <a:pPr algn="just"/>
            <a:r>
              <a:rPr lang="sv-SE" sz="1200" dirty="0" smtClean="0"/>
              <a:t>Första </a:t>
            </a:r>
            <a:r>
              <a:rPr lang="sv-SE" sz="1200" dirty="0" smtClean="0"/>
              <a:t>spelaren slår fram eller väljer sitt </a:t>
            </a:r>
            <a:r>
              <a:rPr lang="sv-SE" sz="1200" dirty="0" err="1" smtClean="0"/>
              <a:t>secondary</a:t>
            </a:r>
            <a:r>
              <a:rPr lang="sv-SE" sz="1200" dirty="0" smtClean="0"/>
              <a:t> objektive. Andra spelaren slår fram eller väljer </a:t>
            </a:r>
            <a:r>
              <a:rPr lang="sv-SE" sz="1200" dirty="0" err="1" smtClean="0"/>
              <a:t>secondary</a:t>
            </a:r>
            <a:r>
              <a:rPr lang="sv-SE" sz="1200" dirty="0" smtClean="0"/>
              <a:t> </a:t>
            </a:r>
            <a:r>
              <a:rPr lang="sv-SE" sz="1200" dirty="0" err="1" smtClean="0"/>
              <a:t>objective</a:t>
            </a:r>
            <a:r>
              <a:rPr lang="sv-SE" sz="1200" dirty="0" smtClean="0"/>
              <a:t>. Märk att </a:t>
            </a:r>
            <a:r>
              <a:rPr lang="sv-SE" sz="1200" dirty="0" err="1" smtClean="0"/>
              <a:t>scoring</a:t>
            </a:r>
            <a:r>
              <a:rPr lang="sv-SE" sz="1200" dirty="0" smtClean="0"/>
              <a:t> enheter</a:t>
            </a:r>
            <a:r>
              <a:rPr lang="sv-SE" sz="1200" b="1" dirty="0" smtClean="0"/>
              <a:t> inte behövs</a:t>
            </a:r>
            <a:r>
              <a:rPr lang="sv-SE" sz="1200" dirty="0" smtClean="0"/>
              <a:t> för att lyckas med </a:t>
            </a:r>
            <a:r>
              <a:rPr lang="sv-SE" sz="1200" dirty="0" err="1" smtClean="0"/>
              <a:t>secondary</a:t>
            </a:r>
            <a:r>
              <a:rPr lang="sv-SE" sz="1200" dirty="0" smtClean="0"/>
              <a:t> </a:t>
            </a:r>
            <a:r>
              <a:rPr lang="sv-SE" sz="1200" dirty="0" err="1" smtClean="0"/>
              <a:t>objectives</a:t>
            </a:r>
            <a:r>
              <a:rPr lang="sv-SE" sz="1200" dirty="0" smtClean="0"/>
              <a:t>.</a:t>
            </a:r>
            <a:endParaRPr lang="sv-SE" sz="1200" dirty="0"/>
          </a:p>
        </p:txBody>
      </p:sp>
      <p:sp>
        <p:nvSpPr>
          <p:cNvPr id="5" name="Rektangel 4"/>
          <p:cNvSpPr/>
          <p:nvPr/>
        </p:nvSpPr>
        <p:spPr>
          <a:xfrm>
            <a:off x="3851920" y="332656"/>
            <a:ext cx="4824536" cy="2339102"/>
          </a:xfrm>
          <a:prstGeom prst="rect">
            <a:avLst/>
          </a:prstGeom>
          <a:ln>
            <a:solidFill>
              <a:schemeClr val="tx1"/>
            </a:solidFill>
          </a:ln>
        </p:spPr>
        <p:txBody>
          <a:bodyPr wrap="square">
            <a:spAutoFit/>
          </a:bodyPr>
          <a:lstStyle/>
          <a:p>
            <a:pPr algn="just"/>
            <a:r>
              <a:rPr lang="sv-SE" sz="1400" b="1" dirty="0" err="1" smtClean="0"/>
              <a:t>Secondary</a:t>
            </a:r>
            <a:r>
              <a:rPr lang="sv-SE" sz="1400" b="1" dirty="0" smtClean="0"/>
              <a:t> mission</a:t>
            </a:r>
          </a:p>
          <a:p>
            <a:pPr marL="228600" indent="-228600" algn="just">
              <a:buAutoNum type="arabicPeriod"/>
            </a:pPr>
            <a:r>
              <a:rPr lang="sv-SE" sz="1200" dirty="0" smtClean="0"/>
              <a:t>Döda motståndarens dyraste HQ modell (eller enhet om det inte finns någon independent </a:t>
            </a:r>
            <a:r>
              <a:rPr lang="sv-SE" sz="1200" dirty="0" err="1" smtClean="0"/>
              <a:t>character</a:t>
            </a:r>
            <a:r>
              <a:rPr lang="sv-SE" sz="1200" dirty="0" smtClean="0"/>
              <a:t> eller monster).</a:t>
            </a:r>
          </a:p>
          <a:p>
            <a:pPr marL="228600" indent="-228600" algn="just"/>
            <a:r>
              <a:rPr lang="sv-SE" sz="1200" dirty="0" smtClean="0"/>
              <a:t>2.</a:t>
            </a:r>
            <a:r>
              <a:rPr lang="sv-SE" sz="1200" dirty="0"/>
              <a:t> </a:t>
            </a:r>
            <a:r>
              <a:rPr lang="sv-SE" sz="1200" dirty="0" smtClean="0"/>
              <a:t>Ha fler enheter i motståndarens deployment zone än vad motståndaren </a:t>
            </a:r>
            <a:r>
              <a:rPr lang="sv-SE" sz="1200" dirty="0" smtClean="0"/>
              <a:t>har  enheter som inte är </a:t>
            </a:r>
            <a:r>
              <a:rPr lang="sv-SE" sz="1200" dirty="0" err="1" smtClean="0"/>
              <a:t>Troops</a:t>
            </a:r>
            <a:r>
              <a:rPr lang="sv-SE" sz="1200" dirty="0" smtClean="0"/>
              <a:t> </a:t>
            </a:r>
            <a:r>
              <a:rPr lang="sv-SE" sz="1200" dirty="0" smtClean="0"/>
              <a:t>i sin deployment zone</a:t>
            </a:r>
            <a:r>
              <a:rPr lang="sv-SE" sz="1200" dirty="0" smtClean="0"/>
              <a:t>.</a:t>
            </a:r>
            <a:endParaRPr lang="sv-SE" sz="1200" dirty="0" smtClean="0"/>
          </a:p>
          <a:p>
            <a:pPr marL="228600" indent="-228600" algn="just"/>
            <a:r>
              <a:rPr lang="sv-SE" sz="1200" dirty="0" smtClean="0"/>
              <a:t>3.</a:t>
            </a:r>
            <a:r>
              <a:rPr lang="sv-SE" sz="1200" dirty="0"/>
              <a:t> </a:t>
            </a:r>
            <a:r>
              <a:rPr lang="sv-SE" sz="1200" dirty="0" smtClean="0"/>
              <a:t>Ha fler enheter utanför din egna deployment zone än vad motståndaren har enheter utanför sin deployment zone.</a:t>
            </a:r>
          </a:p>
          <a:p>
            <a:pPr marL="228600" indent="-228600" algn="just"/>
            <a:r>
              <a:rPr lang="sv-SE" sz="1200" dirty="0" smtClean="0"/>
              <a:t>4. Ta mest KP.</a:t>
            </a:r>
          </a:p>
          <a:p>
            <a:pPr marL="228600" indent="-228600" algn="just"/>
            <a:r>
              <a:rPr lang="sv-SE" sz="1200" dirty="0" smtClean="0"/>
              <a:t>5.</a:t>
            </a:r>
            <a:r>
              <a:rPr lang="sv-SE" sz="1200" dirty="0"/>
              <a:t> </a:t>
            </a:r>
            <a:r>
              <a:rPr lang="sv-SE" sz="1200" dirty="0" smtClean="0"/>
              <a:t>Döda fler KP från fordon och monster än vad motståndaren gör.</a:t>
            </a:r>
          </a:p>
          <a:p>
            <a:pPr marL="228600" indent="-228600" algn="just"/>
            <a:r>
              <a:rPr lang="sv-SE" sz="1200" dirty="0" smtClean="0"/>
              <a:t>6. Ha två enheter som slutar spelet i din deployment zone men under spelet har varit 100% inne på motståndarens halva och avslutat sin runda där.</a:t>
            </a:r>
            <a:endParaRPr lang="sv-SE" sz="1200" dirty="0"/>
          </a:p>
        </p:txBody>
      </p:sp>
      <p:sp>
        <p:nvSpPr>
          <p:cNvPr id="6" name="Rektangel 5"/>
          <p:cNvSpPr/>
          <p:nvPr/>
        </p:nvSpPr>
        <p:spPr>
          <a:xfrm>
            <a:off x="395536" y="2636912"/>
            <a:ext cx="2952328" cy="1384995"/>
          </a:xfrm>
          <a:prstGeom prst="rect">
            <a:avLst/>
          </a:prstGeom>
          <a:ln>
            <a:solidFill>
              <a:schemeClr val="tx1"/>
            </a:solidFill>
          </a:ln>
        </p:spPr>
        <p:txBody>
          <a:bodyPr wrap="square">
            <a:spAutoFit/>
          </a:bodyPr>
          <a:lstStyle/>
          <a:p>
            <a:pPr algn="just"/>
            <a:r>
              <a:rPr lang="sv-SE" sz="1200" b="1" dirty="0" smtClean="0"/>
              <a:t>6-9 The </a:t>
            </a:r>
            <a:r>
              <a:rPr lang="sv-SE" sz="1200" b="1" dirty="0" smtClean="0"/>
              <a:t>rest</a:t>
            </a:r>
          </a:p>
          <a:p>
            <a:pPr algn="just"/>
            <a:r>
              <a:rPr lang="sv-SE" sz="1200" dirty="0" smtClean="0"/>
              <a:t>6.</a:t>
            </a:r>
            <a:r>
              <a:rPr lang="sv-SE" sz="1200" dirty="0"/>
              <a:t> </a:t>
            </a:r>
            <a:r>
              <a:rPr lang="sv-SE" sz="1200" dirty="0" smtClean="0"/>
              <a:t>Första spelaren placerar sin armé. Motståndaren placerar sedan sin armé.</a:t>
            </a:r>
          </a:p>
          <a:p>
            <a:pPr algn="just"/>
            <a:r>
              <a:rPr lang="sv-SE" sz="1200" dirty="0" smtClean="0"/>
              <a:t>7. Placera </a:t>
            </a:r>
            <a:r>
              <a:rPr lang="sv-SE" sz="1200" dirty="0" err="1" smtClean="0"/>
              <a:t>infiltrators</a:t>
            </a:r>
            <a:r>
              <a:rPr lang="sv-SE" sz="1200" dirty="0" smtClean="0"/>
              <a:t>. Slå om vem som skall börja placera om båda har </a:t>
            </a:r>
            <a:r>
              <a:rPr lang="sv-SE" sz="1200" dirty="0" err="1" smtClean="0"/>
              <a:t>infiltrators</a:t>
            </a:r>
            <a:r>
              <a:rPr lang="sv-SE" sz="1200" dirty="0" smtClean="0"/>
              <a:t>.</a:t>
            </a:r>
          </a:p>
          <a:p>
            <a:pPr algn="just"/>
            <a:r>
              <a:rPr lang="sv-SE" sz="1200" dirty="0" smtClean="0"/>
              <a:t>8. Gör eventuella </a:t>
            </a:r>
            <a:r>
              <a:rPr lang="sv-SE" sz="1200" dirty="0" err="1" smtClean="0"/>
              <a:t>scout-moves</a:t>
            </a:r>
            <a:r>
              <a:rPr lang="sv-SE" sz="1200" dirty="0" smtClean="0"/>
              <a:t>.</a:t>
            </a:r>
          </a:p>
          <a:p>
            <a:pPr algn="just"/>
            <a:r>
              <a:rPr lang="sv-SE" sz="1200" dirty="0" smtClean="0"/>
              <a:t>9. Slå för </a:t>
            </a:r>
            <a:r>
              <a:rPr lang="sv-SE" sz="1200" dirty="0" err="1" smtClean="0"/>
              <a:t>sieze</a:t>
            </a:r>
            <a:r>
              <a:rPr lang="sv-SE" sz="1200" dirty="0" smtClean="0"/>
              <a:t> the </a:t>
            </a:r>
            <a:r>
              <a:rPr lang="sv-SE" sz="1200" dirty="0" err="1" smtClean="0"/>
              <a:t>initiative</a:t>
            </a:r>
            <a:r>
              <a:rPr lang="sv-SE" sz="1200" dirty="0" smtClean="0"/>
              <a:t>.</a:t>
            </a:r>
            <a:endParaRPr lang="sv-SE" sz="1200" dirty="0"/>
          </a:p>
        </p:txBody>
      </p:sp>
      <p:sp>
        <p:nvSpPr>
          <p:cNvPr id="9" name="Rektangel 8"/>
          <p:cNvSpPr/>
          <p:nvPr/>
        </p:nvSpPr>
        <p:spPr>
          <a:xfrm>
            <a:off x="3923928" y="2996952"/>
            <a:ext cx="4824536" cy="1569660"/>
          </a:xfrm>
          <a:prstGeom prst="rect">
            <a:avLst/>
          </a:prstGeom>
          <a:ln>
            <a:solidFill>
              <a:schemeClr val="tx1"/>
            </a:solidFill>
          </a:ln>
        </p:spPr>
        <p:txBody>
          <a:bodyPr wrap="square">
            <a:spAutoFit/>
          </a:bodyPr>
          <a:lstStyle/>
          <a:p>
            <a:pPr algn="just"/>
            <a:r>
              <a:rPr lang="sv-SE" sz="1200" b="1" dirty="0" smtClean="0"/>
              <a:t>Extra information:</a:t>
            </a:r>
          </a:p>
          <a:p>
            <a:pPr algn="just">
              <a:buFont typeface="Arial" pitchFamily="34" charset="0"/>
              <a:buChar char="•"/>
            </a:pPr>
            <a:r>
              <a:rPr lang="sv-SE" sz="1200" dirty="0" smtClean="0"/>
              <a:t> Mitten och vilket som är din halva av spelplanen av bordet kan alltid mätas. Om du vill få reda på vilka av dina enheter som är på motståndarens sida eller inom 6″ från mitten eller på vilken quarter enheter är i ber du motståndaren mäta.</a:t>
            </a:r>
          </a:p>
          <a:p>
            <a:pPr algn="just"/>
            <a:endParaRPr lang="sv-SE" sz="1200" dirty="0" smtClean="0"/>
          </a:p>
          <a:p>
            <a:pPr algn="just">
              <a:buFont typeface="Arial" pitchFamily="34" charset="0"/>
              <a:buChar char="•"/>
            </a:pPr>
            <a:r>
              <a:rPr lang="sv-SE" sz="1200" dirty="0" smtClean="0"/>
              <a:t> Om ena spelaren </a:t>
            </a:r>
            <a:r>
              <a:rPr lang="sv-SE" sz="1200" dirty="0" err="1" smtClean="0"/>
              <a:t>wipear</a:t>
            </a:r>
            <a:r>
              <a:rPr lang="sv-SE" sz="1200" dirty="0" smtClean="0"/>
              <a:t> den andra spelaren så får första spelaren spela klart. Ingen sudden death med garanterad vinst, med andra ord</a:t>
            </a:r>
            <a:endParaRPr lang="sv-SE" sz="1200" dirty="0"/>
          </a:p>
        </p:txBody>
      </p:sp>
      <p:sp>
        <p:nvSpPr>
          <p:cNvPr id="10" name="Rektangel 9"/>
          <p:cNvSpPr/>
          <p:nvPr/>
        </p:nvSpPr>
        <p:spPr>
          <a:xfrm>
            <a:off x="395536" y="4725144"/>
            <a:ext cx="3096344" cy="1015663"/>
          </a:xfrm>
          <a:prstGeom prst="rect">
            <a:avLst/>
          </a:prstGeom>
          <a:ln>
            <a:solidFill>
              <a:schemeClr val="tx1"/>
            </a:solidFill>
          </a:ln>
        </p:spPr>
        <p:txBody>
          <a:bodyPr wrap="square">
            <a:spAutoFit/>
          </a:bodyPr>
          <a:lstStyle/>
          <a:p>
            <a:r>
              <a:rPr lang="sv-SE" sz="1200" b="1" dirty="0" smtClean="0"/>
              <a:t>Poängsatser: </a:t>
            </a:r>
            <a:r>
              <a:rPr lang="sv-SE" sz="1200" dirty="0" smtClean="0"/>
              <a:t/>
            </a:r>
            <a:br>
              <a:rPr lang="sv-SE" sz="1200" dirty="0" smtClean="0"/>
            </a:br>
            <a:r>
              <a:rPr lang="sv-SE" sz="1200" dirty="0" smtClean="0"/>
              <a:t>Du klarar </a:t>
            </a:r>
            <a:r>
              <a:rPr lang="sv-SE" sz="1200" dirty="0" err="1" smtClean="0"/>
              <a:t>primary</a:t>
            </a:r>
            <a:r>
              <a:rPr lang="sv-SE" sz="1200" dirty="0" smtClean="0"/>
              <a:t>: 8 poäng</a:t>
            </a:r>
            <a:br>
              <a:rPr lang="sv-SE" sz="1200" dirty="0" smtClean="0"/>
            </a:br>
            <a:r>
              <a:rPr lang="sv-SE" sz="1200" dirty="0" smtClean="0"/>
              <a:t>Du klarar </a:t>
            </a:r>
            <a:r>
              <a:rPr lang="sv-SE" sz="1200" dirty="0" err="1" smtClean="0"/>
              <a:t>secondary</a:t>
            </a:r>
            <a:r>
              <a:rPr lang="sv-SE" sz="1200" dirty="0" smtClean="0"/>
              <a:t>: 4 poäng</a:t>
            </a:r>
            <a:br>
              <a:rPr lang="sv-SE" sz="1200" dirty="0" smtClean="0"/>
            </a:br>
            <a:r>
              <a:rPr lang="sv-SE" sz="1200" dirty="0" smtClean="0"/>
              <a:t>Du hindrar motståndarens </a:t>
            </a:r>
            <a:r>
              <a:rPr lang="sv-SE" sz="1200" dirty="0" err="1" smtClean="0"/>
              <a:t>primary</a:t>
            </a:r>
            <a:r>
              <a:rPr lang="sv-SE" sz="1200" dirty="0" smtClean="0"/>
              <a:t>: 2 poäng</a:t>
            </a:r>
            <a:br>
              <a:rPr lang="sv-SE" sz="1200" dirty="0" smtClean="0"/>
            </a:br>
            <a:r>
              <a:rPr lang="sv-SE" sz="1200" dirty="0" smtClean="0"/>
              <a:t>Du hindrar motståndarens </a:t>
            </a:r>
            <a:r>
              <a:rPr lang="sv-SE" sz="1200" dirty="0" err="1" smtClean="0"/>
              <a:t>secondary</a:t>
            </a:r>
            <a:r>
              <a:rPr lang="sv-SE" sz="1200" dirty="0" smtClean="0"/>
              <a:t>: 1 poäng</a:t>
            </a:r>
            <a:endParaRPr lang="sv-SE" sz="1200" dirty="0"/>
          </a:p>
        </p:txBody>
      </p:sp>
      <p:sp>
        <p:nvSpPr>
          <p:cNvPr id="11" name="Rektangel 10"/>
          <p:cNvSpPr/>
          <p:nvPr/>
        </p:nvSpPr>
        <p:spPr>
          <a:xfrm>
            <a:off x="3995936" y="4869160"/>
            <a:ext cx="4176464" cy="1754326"/>
          </a:xfrm>
          <a:prstGeom prst="rect">
            <a:avLst/>
          </a:prstGeom>
          <a:ln>
            <a:solidFill>
              <a:schemeClr val="tx1"/>
            </a:solidFill>
          </a:ln>
        </p:spPr>
        <p:txBody>
          <a:bodyPr wrap="square">
            <a:spAutoFit/>
          </a:bodyPr>
          <a:lstStyle/>
          <a:p>
            <a:pPr algn="just"/>
            <a:r>
              <a:rPr lang="sv-SE" sz="1200" b="1" dirty="0" smtClean="0"/>
              <a:t>Husregler</a:t>
            </a:r>
          </a:p>
          <a:p>
            <a:pPr marL="228600" indent="-228600" algn="just"/>
            <a:r>
              <a:rPr lang="sv-SE" sz="1200" dirty="0" smtClean="0"/>
              <a:t>1. Karaktärer kan gå ur enheter eller enheten kan gå ifrån </a:t>
            </a:r>
            <a:r>
              <a:rPr lang="sv-SE" sz="1200" dirty="0" smtClean="0"/>
              <a:t>karaktären utan att påverka varandras </a:t>
            </a:r>
            <a:r>
              <a:rPr lang="sv-SE" sz="1200" dirty="0" err="1" smtClean="0"/>
              <a:t>movement</a:t>
            </a:r>
            <a:r>
              <a:rPr lang="sv-SE" sz="1200" dirty="0" smtClean="0"/>
              <a:t>. Karaktärer kan inte gå ur en enhet och gå in i samma enhet igen under samma runda.</a:t>
            </a:r>
            <a:endParaRPr lang="sv-SE" sz="1200" dirty="0" smtClean="0"/>
          </a:p>
          <a:p>
            <a:pPr marL="228600" indent="-228600" algn="just"/>
            <a:r>
              <a:rPr lang="sv-SE" sz="1200" dirty="0" smtClean="0"/>
              <a:t>2. Fordons hull kan täcka LOS och ge cover till målet, även från sina egna kanoner. Undantaget är det om fordon har vridit upp sig så att det är centrerat på målet med sin front (räkna mitten av de två yttersta kanterna på målet). </a:t>
            </a:r>
            <a:endParaRPr lang="sv-SE" sz="1200" dirty="0"/>
          </a:p>
        </p:txBody>
      </p:sp>
      <p:cxnSp>
        <p:nvCxnSpPr>
          <p:cNvPr id="13" name="Vinklad  12"/>
          <p:cNvCxnSpPr>
            <a:endCxn id="4" idx="1"/>
          </p:cNvCxnSpPr>
          <p:nvPr/>
        </p:nvCxnSpPr>
        <p:spPr>
          <a:xfrm>
            <a:off x="0" y="908720"/>
            <a:ext cx="467544" cy="136758"/>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Vinklad  14"/>
          <p:cNvCxnSpPr>
            <a:stCxn id="4" idx="3"/>
            <a:endCxn id="5" idx="1"/>
          </p:cNvCxnSpPr>
          <p:nvPr/>
        </p:nvCxnSpPr>
        <p:spPr>
          <a:xfrm>
            <a:off x="2771800" y="1045478"/>
            <a:ext cx="1080120" cy="456729"/>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Figur 16"/>
          <p:cNvCxnSpPr>
            <a:endCxn id="6" idx="0"/>
          </p:cNvCxnSpPr>
          <p:nvPr/>
        </p:nvCxnSpPr>
        <p:spPr>
          <a:xfrm rot="10800000" flipV="1">
            <a:off x="1871700" y="2132856"/>
            <a:ext cx="1980220" cy="504056"/>
          </a:xfrm>
          <a:prstGeom prst="bentConnector2">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595</Words>
  <Application>Microsoft Office PowerPoint</Application>
  <PresentationFormat>Bildspel på skärmen (4:3)</PresentationFormat>
  <Paragraphs>47</Paragraphs>
  <Slides>2</Slides>
  <Notes>0</Notes>
  <HiddenSlides>0</HiddenSlides>
  <MMClips>0</MMClips>
  <ScaleCrop>false</ScaleCrop>
  <HeadingPairs>
    <vt:vector size="4" baseType="variant">
      <vt:variant>
        <vt:lpstr>Tema</vt:lpstr>
      </vt:variant>
      <vt:variant>
        <vt:i4>1</vt:i4>
      </vt:variant>
      <vt:variant>
        <vt:lpstr>Bildrubriker</vt:lpstr>
      </vt:variant>
      <vt:variant>
        <vt:i4>2</vt:i4>
      </vt:variant>
    </vt:vector>
  </HeadingPairs>
  <TitlesOfParts>
    <vt:vector size="3" baseType="lpstr">
      <vt:lpstr>Office-tema</vt:lpstr>
      <vt:lpstr>Bild 1</vt:lpstr>
      <vt:lpstr>Bild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Bild 1</dc:title>
  <dc:creator>Mysan</dc:creator>
  <cp:lastModifiedBy>Mysan</cp:lastModifiedBy>
  <cp:revision>10</cp:revision>
  <dcterms:created xsi:type="dcterms:W3CDTF">2011-03-14T18:45:26Z</dcterms:created>
  <dcterms:modified xsi:type="dcterms:W3CDTF">2011-03-21T20:08:04Z</dcterms:modified>
</cp:coreProperties>
</file>